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1" r:id="rId13"/>
    <p:sldId id="272" r:id="rId14"/>
    <p:sldId id="270" r:id="rId15"/>
    <p:sldId id="273" r:id="rId16"/>
    <p:sldId id="274" r:id="rId17"/>
    <p:sldId id="275" r:id="rId18"/>
    <p:sldId id="276" r:id="rId19"/>
    <p:sldId id="269" r:id="rId20"/>
    <p:sldId id="2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74"/>
  </p:normalViewPr>
  <p:slideViewPr>
    <p:cSldViewPr snapToGrid="0">
      <p:cViewPr varScale="1">
        <p:scale>
          <a:sx n="109" d="100"/>
          <a:sy n="109" d="100"/>
        </p:scale>
        <p:origin x="15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7370-AA51-D7C8-8F5F-1A4E223E6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1CFB8B-3359-8FC9-FBD0-AEC0F6974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7EC2FA-68A4-C4F9-CB94-57DDEA2D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A1B8-772E-B02D-FC4D-B68C5964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621519-2E90-1C54-7EE8-7DA4CAEA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51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C3DA0-2B4B-C870-AA93-E34A2BDD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FAA179-D7FE-6D9A-BBCE-6D9F470FC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8C1131-35A0-D957-EF54-E26E42B1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7B7F0A-E5B6-2076-0BD4-4BF31C41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109119-5D68-98A3-2C8A-EAFDD29C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96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2E17E68-B3B3-D1BF-7B51-4BFAC4085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4F77F8-0089-B87C-92B6-541B42981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BE343B-5B1E-EC4D-D389-A037E802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07829-0EA1-A2C6-CF4A-6581D160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8C4D6F-794D-9295-EA77-6C71518D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214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81D1DC-16A4-D951-F1F5-35FDB741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6F803-9F92-9DDE-A56D-99864C69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22278F-92DE-487B-12A4-148680DD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B28C9F-B3D0-D1C7-E2AA-90A52F0F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218585-1874-C38C-2583-E4E4468B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63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6FE80-16D0-DF55-FB12-2382B039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5DC798-710B-F07D-CB93-693F86B53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096FD8-7581-6B2C-6AAB-7DAF2BDF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358328-B707-5DA5-7197-586265EE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AEE6AF-68A5-E7F9-7795-24E3B02A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4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3545E-D7BA-A8A1-581F-0CE206D6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94F8C3-E122-920B-5EB4-DB345046C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6F73C0-E615-8D8C-FF6C-72335C5D3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ACA9F0-0C54-9101-5A7E-7704BDD4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C2483D-B741-2765-F268-ABBD7FB0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BB098E-DEEC-C659-177D-90010810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BC27F6-762E-E9A4-7305-D834EBFE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22ACF9-D89E-5FF5-B9E1-377AAB717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61CC07-8BC0-3256-792A-C7D0F827A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39DFDB-3EFD-FEFE-334B-AC4BA435B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A510491-F86E-E08E-D858-AD8F1D98A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00047B-BF25-AB99-E38D-A121D88C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E17113-DB46-C051-3966-9BA9D5E2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2823CE-EB89-5339-83C0-FB2C69A7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6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60CB4-BD16-683B-51D2-A94CE39F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800A23-07B6-6E66-FF56-A2E81C9E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0B13F-7908-B593-0356-3744C072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7CC8E9-C55F-59D8-76FA-8B8BDF15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28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0CDA7B-C4D4-AA06-27DB-74E14E9B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621182-322B-7325-5960-57E79784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7D0D4-9443-0443-BAA2-B280C28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6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443EF-16C4-3171-5AC2-48A9A181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830754-5485-801C-A30A-B1C00048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E6DC6A-8AD1-394C-3478-6E8999A77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E03FC4-D646-BD73-AE76-E2D883BD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FCE1FD-79A3-082A-136E-32C63D37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03AF2E-3906-24B3-518B-1F46C589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59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6A173-C0FC-C135-A621-D432A481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A50D6B-65F1-0BC0-1F7B-84AA466C5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CE43F5-4C61-20FF-4558-27287D10D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E2C3BB-8CAB-31DC-ABFD-B4403DBB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F2E13-4CD0-F87F-D4FF-A529CF7C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46FE47-0DAC-A15B-5AA3-C6A6EDD7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03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8FBD05-3A9E-6C41-BD30-622B8FD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550938-2992-7FE3-FC88-9B0C1ADC4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985421-65CD-1817-8860-1FAB62E00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C42C-0A21-D44F-AA66-6D2EB08C0493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D7907D-3A60-2AFA-BDE5-4A00264CF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8F5BB2-DA99-54FE-6546-7F77C6F45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B5B0A-7EC1-3B45-8737-8222E7D975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16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0D042-6DFD-1775-00E3-4E0E07BBB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Verkehrssimulation nach Großveranstaltungen </a:t>
            </a:r>
            <a:b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Barclays Arena Hamburg (SOHH) –</a:t>
            </a:r>
            <a:r>
              <a:rPr lang="de-DE" sz="3600" b="1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587566-F359-78CE-31CC-F1CFCFDD79D9}"/>
              </a:ext>
            </a:extLst>
          </p:cNvPr>
          <p:cNvSpPr txBox="1"/>
          <p:nvPr/>
        </p:nvSpPr>
        <p:spPr>
          <a:xfrm>
            <a:off x="2941065" y="4535308"/>
            <a:ext cx="630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 &amp; Geoinformatik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WiSe24/25</a:t>
            </a: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Betreuer: Prof. Dr. Thomas Clemen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chschule für Angewandte Wissenschaften (HAW) Hamburg</a:t>
            </a:r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5EB5032-8441-CCCA-96E2-28049171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3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FD91F-C6DE-D898-F714-1F72EDF9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F44EC-7DEB-A0A7-A1D2-8E9C081A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 – </a:t>
            </a:r>
            <a:r>
              <a:rPr lang="de-DE" dirty="0" err="1"/>
              <a:t>Recap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87DCD-35DB-C87B-027E-03BED186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3489" cy="4351338"/>
          </a:xfrm>
        </p:spPr>
        <p:txBody>
          <a:bodyPr/>
          <a:lstStyle/>
          <a:p>
            <a:r>
              <a:rPr lang="de-DE" dirty="0"/>
              <a:t>Grundlegende Simulation</a:t>
            </a:r>
          </a:p>
          <a:p>
            <a:r>
              <a:rPr lang="de-DE" dirty="0"/>
              <a:t>Darstellung des Geländes und Umgebung der Barclays Arena</a:t>
            </a:r>
          </a:p>
          <a:p>
            <a:r>
              <a:rPr lang="de-DE" dirty="0"/>
              <a:t>Sichtbare Agentenbewegungen auf Straßen und Gehwegen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3E3157-E0B3-08EA-02B1-163D1CD2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6" name="Grafik 5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DD288507-4F71-A6F6-D81D-4671B0B50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24" y="1825625"/>
            <a:ext cx="5957683" cy="42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8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EB999-94FF-1DA9-325D-B8D64316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4416F-E2C9-01BD-3512-A4009AD9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Geplant bis heute (2. Meilenstein)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DEE33-5AEC-33FC-F272-252C0A44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Fokus auf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exemplarische Multimodalität mit ÖPNV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Einführung einer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Visitor-Klasse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Ziel: </a:t>
            </a:r>
            <a:r>
              <a:rPr lang="de-DE" dirty="0"/>
              <a:t>Verhaltensmuster und erste Bewegungen von ÖPNV-Nutzern nach Konzertende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Grundlage für Erweiterung auf weitere Transportmittel und Besuchertypen im nächsten Meilenstein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4813D8-AFC8-34F6-DCA4-C430635E4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7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975DA-2D74-093D-5C31-A80B8FAC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09DB3E-AE01-D9BD-BA7A-18E5FD31C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0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454F6-F88B-B19B-4770-24C844D8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einer Visitor-Klasse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C0A92-AB75-BCBA-F6B7-E455A6236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Leitet von Traveller ab</a:t>
            </a:r>
          </a:p>
          <a:p>
            <a:r>
              <a:rPr lang="de-DE" dirty="0"/>
              <a:t>Attribute:</a:t>
            </a:r>
          </a:p>
          <a:p>
            <a:pPr lvl="1"/>
            <a:r>
              <a:rPr lang="de-DE" dirty="0" err="1"/>
              <a:t>UsesCar</a:t>
            </a:r>
            <a:r>
              <a:rPr lang="de-DE" dirty="0"/>
              <a:t>, </a:t>
            </a:r>
            <a:r>
              <a:rPr lang="de-DE" dirty="0" err="1"/>
              <a:t>UsesCoDriving</a:t>
            </a:r>
            <a:r>
              <a:rPr lang="de-DE" dirty="0"/>
              <a:t>, </a:t>
            </a:r>
            <a:r>
              <a:rPr lang="de-DE" dirty="0" err="1"/>
              <a:t>UsesBike</a:t>
            </a:r>
            <a:r>
              <a:rPr lang="de-DE" dirty="0"/>
              <a:t>, </a:t>
            </a:r>
            <a:r>
              <a:rPr lang="de-DE" dirty="0" err="1"/>
              <a:t>UsesTrain</a:t>
            </a:r>
            <a:r>
              <a:rPr lang="de-DE" dirty="0"/>
              <a:t>, </a:t>
            </a:r>
            <a:r>
              <a:rPr lang="de-DE" dirty="0" err="1"/>
              <a:t>UsesBus</a:t>
            </a:r>
            <a:endParaRPr lang="de-DE" dirty="0"/>
          </a:p>
          <a:p>
            <a:pPr lvl="1"/>
            <a:r>
              <a:rPr lang="de-DE" dirty="0"/>
              <a:t>Walking als Standard-Modalität</a:t>
            </a:r>
          </a:p>
          <a:p>
            <a:r>
              <a:rPr lang="de-DE" dirty="0"/>
              <a:t>Integrierte Logik: </a:t>
            </a:r>
          </a:p>
          <a:p>
            <a:pPr lvl="1"/>
            <a:r>
              <a:rPr lang="de-DE" dirty="0"/>
              <a:t>Agent kann nicht </a:t>
            </a:r>
            <a:r>
              <a:rPr lang="de-DE" dirty="0" err="1"/>
              <a:t>CoDriver</a:t>
            </a:r>
            <a:r>
              <a:rPr lang="de-DE" dirty="0"/>
              <a:t> und Driver gleichzeitig sein</a:t>
            </a:r>
          </a:p>
          <a:p>
            <a:pPr lvl="1"/>
            <a:r>
              <a:rPr lang="de-DE" dirty="0"/>
              <a:t>Falls Agent Auto fährt, werden andere Modalitäten (außer Walking) entfernt</a:t>
            </a:r>
          </a:p>
          <a:p>
            <a:r>
              <a:rPr lang="de-DE" dirty="0"/>
              <a:t>Idee für die Zukunft: Logik integrieren für Geschwindigkeit der </a:t>
            </a:r>
            <a:r>
              <a:rPr lang="de-DE" dirty="0" err="1"/>
              <a:t>Agents</a:t>
            </a:r>
            <a:r>
              <a:rPr lang="de-DE" dirty="0"/>
              <a:t> (z.B. Alter, Größe, Rollstuhl)</a:t>
            </a:r>
          </a:p>
        </p:txBody>
      </p:sp>
    </p:spTree>
    <p:extLst>
      <p:ext uri="{BB962C8B-B14F-4D97-AF65-F5344CB8AC3E}">
        <p14:creationId xmlns:p14="http://schemas.microsoft.com/office/powerpoint/2010/main" val="88846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E151C-F73C-213E-2C97-23A670CE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Relevante Buslinien für den Verkehr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EA42DE-FC00-A843-B59A-604A18C4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94000" cy="4351338"/>
          </a:xfrm>
        </p:spPr>
        <p:txBody>
          <a:bodyPr/>
          <a:lstStyle/>
          <a:p>
            <a:r>
              <a:rPr lang="de-DE" dirty="0"/>
              <a:t>Bus-Daten im GTFS-Format</a:t>
            </a:r>
          </a:p>
          <a:p>
            <a:r>
              <a:rPr lang="de-DE" dirty="0"/>
              <a:t>Die wichtigsten Buslinien (nahe Arena):</a:t>
            </a:r>
          </a:p>
          <a:p>
            <a:pPr lvl="1"/>
            <a:r>
              <a:rPr lang="de-DE" dirty="0"/>
              <a:t>22</a:t>
            </a:r>
          </a:p>
          <a:p>
            <a:pPr lvl="1"/>
            <a:r>
              <a:rPr lang="de-DE" dirty="0"/>
              <a:t>180</a:t>
            </a:r>
          </a:p>
          <a:p>
            <a:pPr lvl="1"/>
            <a:r>
              <a:rPr lang="de-DE" dirty="0"/>
              <a:t>380 (Shuttle)</a:t>
            </a:r>
          </a:p>
          <a:p>
            <a:r>
              <a:rPr lang="de-DE" dirty="0">
                <a:solidFill>
                  <a:srgbClr val="FF0000"/>
                </a:solidFill>
              </a:rPr>
              <a:t>Busse fahren noch nicht</a:t>
            </a:r>
          </a:p>
        </p:txBody>
      </p:sp>
      <p:pic>
        <p:nvPicPr>
          <p:cNvPr id="6" name="Inhaltsplatzhalter 4" descr="Ein Bild, das Text, Diagramm, Karte, Reihe enthält.&#10;&#10;Automatisch generierte Beschreibung">
            <a:extLst>
              <a:ext uri="{FF2B5EF4-FFF2-40B4-BE49-F238E27FC236}">
                <a16:creationId xmlns:a16="http://schemas.microsoft.com/office/drawing/2014/main" id="{FF340FB8-A4EF-9109-B486-C03F6976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90688"/>
            <a:ext cx="6858000" cy="47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B4F90-E5CD-7052-91EC-76D876B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S-Bahn Stellingen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4A1BE4-5DC6-2CD8-B63A-BC68AC6F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S3 und S5 pendeln in vordefinierten Zeitabständen</a:t>
            </a:r>
          </a:p>
          <a:p>
            <a:r>
              <a:rPr lang="de-DE" dirty="0"/>
              <a:t>Einzig relevante S-Bahn-Station für </a:t>
            </a:r>
            <a:r>
              <a:rPr lang="de-DE" dirty="0" err="1"/>
              <a:t>Besucher:innen</a:t>
            </a:r>
            <a:endParaRPr lang="de-DE" dirty="0"/>
          </a:p>
          <a:p>
            <a:r>
              <a:rPr lang="de-DE" dirty="0"/>
              <a:t>Wird zum Ziel- und Abfahrtsort des Shuttle-Busses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935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D25D9-D120-BE80-9D67-BDC5A3D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bewegen sich die </a:t>
            </a:r>
            <a:r>
              <a:rPr lang="de-DE" dirty="0" err="1"/>
              <a:t>Agents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408D4D-3075-9F26-239F-05D036EC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Aktuell: </a:t>
            </a:r>
          </a:p>
          <a:p>
            <a:pPr lvl="1"/>
            <a:r>
              <a:rPr lang="de-DE" dirty="0"/>
              <a:t>Da das Gelände nicht als Fläche definiert ist, laufen </a:t>
            </a:r>
            <a:r>
              <a:rPr lang="de-DE" dirty="0" err="1"/>
              <a:t>Agents</a:t>
            </a:r>
            <a:r>
              <a:rPr lang="de-DE" dirty="0"/>
              <a:t> immer an den Straßen entlang</a:t>
            </a:r>
          </a:p>
          <a:p>
            <a:r>
              <a:rPr lang="de-DE" dirty="0"/>
              <a:t>Zukünftig:</a:t>
            </a:r>
          </a:p>
          <a:p>
            <a:pPr lvl="1"/>
            <a:r>
              <a:rPr lang="de-DE" dirty="0"/>
              <a:t>Zufällige Bewegung</a:t>
            </a:r>
          </a:p>
          <a:p>
            <a:pPr lvl="1"/>
            <a:r>
              <a:rPr lang="de-DE" dirty="0"/>
              <a:t>Aufteilung auf Bushaltestellen </a:t>
            </a:r>
            <a:r>
              <a:rPr lang="de-DE" dirty="0">
                <a:sym typeface="Wingdings" pitchFamily="2" charset="2"/>
              </a:rPr>
              <a:t>(wenn das GTFS-Problem behoben wurde)</a:t>
            </a:r>
            <a:endParaRPr lang="de-DE" dirty="0"/>
          </a:p>
          <a:p>
            <a:pPr lvl="1"/>
            <a:r>
              <a:rPr lang="de-DE" dirty="0"/>
              <a:t>Barclays-Arena als Gehfläche (falls möglich)</a:t>
            </a:r>
          </a:p>
        </p:txBody>
      </p:sp>
    </p:spTree>
    <p:extLst>
      <p:ext uri="{BB962C8B-B14F-4D97-AF65-F5344CB8AC3E}">
        <p14:creationId xmlns:p14="http://schemas.microsoft.com/office/powerpoint/2010/main" val="59071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91066-22CF-621F-FBAA-F4E65943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Vorgezogen vom 3.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2C728-AB84-FFCB-3E34-7B47FD29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Parkflächen für Autos und Fahrräder definiert</a:t>
            </a:r>
          </a:p>
        </p:txBody>
      </p:sp>
      <p:pic>
        <p:nvPicPr>
          <p:cNvPr id="5" name="Grafik 4" descr="Ein Bild, das Karte, Text, Plan enthält.&#10;&#10;Automatisch generierte Beschreibung">
            <a:extLst>
              <a:ext uri="{FF2B5EF4-FFF2-40B4-BE49-F238E27FC236}">
                <a16:creationId xmlns:a16="http://schemas.microsoft.com/office/drawing/2014/main" id="{7236DCCD-D72A-EB90-E2CD-A4D66CFE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18168"/>
            <a:ext cx="7772400" cy="40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93B87-8907-E2E0-5586-08DBE095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 Simulation</a:t>
            </a:r>
          </a:p>
        </p:txBody>
      </p:sp>
      <p:pic>
        <p:nvPicPr>
          <p:cNvPr id="5" name="Inhaltsplatzhalter 4" descr="Ein Bild, das Karte, Screenshot, Text enthält.&#10;&#10;Automatisch generierte Beschreibung">
            <a:extLst>
              <a:ext uri="{FF2B5EF4-FFF2-40B4-BE49-F238E27FC236}">
                <a16:creationId xmlns:a16="http://schemas.microsoft.com/office/drawing/2014/main" id="{2A4CA62D-5B19-422B-32CB-8240CC56A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18" y="1690688"/>
            <a:ext cx="8900164" cy="4351338"/>
          </a:xfrm>
        </p:spPr>
      </p:pic>
    </p:spTree>
    <p:extLst>
      <p:ext uri="{BB962C8B-B14F-4D97-AF65-F5344CB8AC3E}">
        <p14:creationId xmlns:p14="http://schemas.microsoft.com/office/powerpoint/2010/main" val="3321029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CB8311-7309-2567-B3FC-465F2439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 &amp;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7F26B-7E3D-93DB-82C1-8147C9DC8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GTFS-Daten für den Busverkehr</a:t>
            </a:r>
          </a:p>
          <a:p>
            <a:pPr lvl="1"/>
            <a:r>
              <a:rPr lang="de-DE" dirty="0" err="1"/>
              <a:t>BusBox</a:t>
            </a:r>
            <a:r>
              <a:rPr lang="de-DE" dirty="0"/>
              <a:t> war keine große Hilfe, da es dort Fehler gibt:</a:t>
            </a:r>
          </a:p>
          <a:p>
            <a:pPr lvl="2"/>
            <a:r>
              <a:rPr lang="de-DE" dirty="0"/>
              <a:t>Verweis an auf Bus-Linie 113, jedoch z. B. GTFS-Daten aus der Train-Box mit Daten für U1</a:t>
            </a:r>
          </a:p>
          <a:p>
            <a:pPr lvl="2"/>
            <a:r>
              <a:rPr lang="de-DE" dirty="0"/>
              <a:t>Bus-Route mit echt weniger als zwei Streckenabschnitten nicht möglich</a:t>
            </a:r>
          </a:p>
          <a:p>
            <a:pPr lvl="2"/>
            <a:r>
              <a:rPr lang="de-DE" dirty="0"/>
              <a:t>Bus- und Train-Box in aktueller Form multi-modal?</a:t>
            </a:r>
          </a:p>
          <a:p>
            <a:pPr lvl="3"/>
            <a:r>
              <a:rPr lang="de-DE" dirty="0"/>
              <a:t>Reisende gehen zur Starthaltestelle, jedoch keine Reisende, die von Zielhaltestelle weitergehen</a:t>
            </a:r>
          </a:p>
          <a:p>
            <a:r>
              <a:rPr lang="de-DE" dirty="0"/>
              <a:t>Fußrouten werden nicht immer gefunden</a:t>
            </a:r>
          </a:p>
          <a:p>
            <a:pPr lvl="1"/>
            <a:r>
              <a:rPr lang="de-DE" dirty="0"/>
              <a:t>Im multimodalen Setting fehlleitende Fehlermeldung, dass keine </a:t>
            </a:r>
            <a:r>
              <a:rPr lang="de-DE" dirty="0" err="1"/>
              <a:t>Zugroute</a:t>
            </a:r>
            <a:r>
              <a:rPr lang="de-DE" dirty="0"/>
              <a:t> gefunden wird</a:t>
            </a:r>
          </a:p>
          <a:p>
            <a:pPr lvl="1"/>
            <a:r>
              <a:rPr lang="de-DE" dirty="0"/>
              <a:t>Mit großflächigeren Polygonen funktioniert es aktuell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=&gt; Jeweils schon viel Zeit investiert und Hilfe angefragt</a:t>
            </a:r>
          </a:p>
        </p:txBody>
      </p:sp>
    </p:spTree>
    <p:extLst>
      <p:ext uri="{BB962C8B-B14F-4D97-AF65-F5344CB8AC3E}">
        <p14:creationId xmlns:p14="http://schemas.microsoft.com/office/powerpoint/2010/main" val="203337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5B7C8-3A55-8C45-FC06-352E6CF5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 und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BCFD-E1D9-B8F1-9A30-F5701563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Ziel</a:t>
            </a:r>
            <a:r>
              <a:rPr lang="de-DE" dirty="0"/>
              <a:t>: Simulation des multimodalen Verkehrsflusses (Auto, Bus, Fahrrad, Fußgänger) nach Konzerten</a:t>
            </a:r>
          </a:p>
          <a:p>
            <a:r>
              <a:rPr lang="de-DE" b="1" dirty="0"/>
              <a:t>Grund</a:t>
            </a:r>
            <a:r>
              <a:rPr lang="de-DE" dirty="0"/>
              <a:t>: Regelmäßige Engpässe beim Verlassen des Geländes</a:t>
            </a:r>
          </a:p>
          <a:p>
            <a:r>
              <a:rPr lang="de-DE" b="1" dirty="0"/>
              <a:t>Identifikation und Analyse</a:t>
            </a:r>
            <a:r>
              <a:rPr lang="de-DE" dirty="0"/>
              <a:t> </a:t>
            </a:r>
            <a:r>
              <a:rPr lang="de-DE" b="1" dirty="0"/>
              <a:t>von Engpässen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E19567-69E6-35E3-A827-1901F9546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2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B4CED-951E-EA28-3CA6-64F3500D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Nächster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2BDE1-F834-B5E9-0F29-4B42ABCDC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Erstellung der Bike-</a:t>
            </a:r>
            <a:r>
              <a:rPr lang="de-DE" i="1" dirty="0" err="1"/>
              <a:t>Parking</a:t>
            </a:r>
            <a:r>
              <a:rPr lang="de-DE" i="1" dirty="0"/>
              <a:t>- und Car-</a:t>
            </a:r>
            <a:r>
              <a:rPr lang="de-DE" i="1" dirty="0" err="1"/>
              <a:t>Parking</a:t>
            </a:r>
            <a:r>
              <a:rPr lang="de-DE" i="1" dirty="0"/>
              <a:t>-Layer </a:t>
            </a:r>
            <a:r>
              <a:rPr lang="de-DE" dirty="0"/>
              <a:t>(vorgezogen)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Hinzufügen von Autos und Fahrrädern </a:t>
            </a:r>
            <a:r>
              <a:rPr lang="de-DE" dirty="0">
                <a:sym typeface="Wingdings" pitchFamily="2" charset="2"/>
              </a:rPr>
              <a:t> weitere Modalitäten</a:t>
            </a:r>
          </a:p>
          <a:p>
            <a:pPr lvl="1"/>
            <a:r>
              <a:rPr lang="de-DE" dirty="0">
                <a:sym typeface="Wingdings" pitchFamily="2" charset="2"/>
              </a:rPr>
              <a:t>Anpassung der Visitor-Klasse mit erweiterter Logik</a:t>
            </a:r>
          </a:p>
          <a:p>
            <a:r>
              <a:rPr lang="de-DE" dirty="0">
                <a:sym typeface="Wingdings" pitchFamily="2" charset="2"/>
              </a:rPr>
              <a:t>Barclays-Gelände als Fläche definieren (falls möglich)</a:t>
            </a:r>
          </a:p>
          <a:p>
            <a:r>
              <a:rPr lang="de-DE" dirty="0">
                <a:sym typeface="Wingdings" pitchFamily="2" charset="2"/>
              </a:rPr>
              <a:t>Busse mit GTFS-Daten zum Laufen bringen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488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907C2-436F-5795-140D-4DAA8CDF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Barclays Arena und Parkplätze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C2D8B-DD19-23CA-A101-4EC4A4D5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Parkplatzkapazitäten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GRAU: 350 Fahrzeuge &amp; teilt sich mit BLAU 2 Ausfahrten</a:t>
            </a:r>
          </a:p>
          <a:p>
            <a:pPr lvl="1"/>
            <a:r>
              <a:rPr lang="de-DE" dirty="0"/>
              <a:t>BLAU: 275 Fahrzeuge &amp; teilt sich mit GRAU 2 Ausfahrten</a:t>
            </a:r>
          </a:p>
          <a:p>
            <a:pPr lvl="1"/>
            <a:r>
              <a:rPr lang="de-DE" dirty="0"/>
              <a:t>ROT: 1.400 Fahrzeuge &amp; ca. 2 Ausfahrten </a:t>
            </a:r>
          </a:p>
          <a:p>
            <a:pPr lvl="1"/>
            <a:r>
              <a:rPr lang="de-DE" dirty="0"/>
              <a:t>GELB: 350 Fahrzeuge &amp; 1 Ausfahrt nähe der Bushaltestelle „Am Volkspark“</a:t>
            </a:r>
          </a:p>
          <a:p>
            <a:pPr lvl="1"/>
            <a:r>
              <a:rPr lang="de-DE" dirty="0" err="1"/>
              <a:t>WEIß</a:t>
            </a:r>
            <a:r>
              <a:rPr lang="de-DE" dirty="0"/>
              <a:t>: 860 Fahrzeuge &amp; selbe Ausfahrt wie GELB</a:t>
            </a:r>
          </a:p>
          <a:p>
            <a:r>
              <a:rPr lang="de-DE" dirty="0"/>
              <a:t>Insgesamt: </a:t>
            </a:r>
            <a:r>
              <a:rPr lang="de-DE" b="1" dirty="0"/>
              <a:t>ca. 3.235 Parkplätze</a:t>
            </a:r>
          </a:p>
          <a:p>
            <a:r>
              <a:rPr lang="de-DE" dirty="0"/>
              <a:t>Hoher Fahrzeugverkehr nach Konzerten, da viele Besucher die Arena mit dem Auto verlassen</a:t>
            </a:r>
          </a:p>
          <a:p>
            <a:r>
              <a:rPr lang="de-DE" dirty="0"/>
              <a:t>Ziel: Analyse der Parkplatzauslastung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84D7096-CDEB-B000-E752-8F154FF03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2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3DABF-0284-C9F5-12D8-C3E34CB6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Grobe Schätzung der Wartezeit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0F4AC4-1953-1A27-0F24-01C4E7AFC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Annahme</a:t>
            </a:r>
            <a:r>
              <a:rPr lang="de-DE" dirty="0"/>
              <a:t>: Durchschnittlich verlassen ca. 2,5 Autos pro Minute die Parkplätze in Spitzenzeiten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Kapazität Parkplätze</a:t>
            </a:r>
            <a:r>
              <a:rPr lang="de-DE" dirty="0"/>
              <a:t>: 3.235 Autos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Errechnete Wartezeit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Gesamt: 3.235 Autos ÷ 2,5 Autos pro Minute ÷ 5 Parkplätze ÷ 5 nutzbare Ausfahrten ÷ Puffer 1,5 ≈ </a:t>
            </a:r>
            <a:r>
              <a:rPr lang="de-DE" b="1" dirty="0"/>
              <a:t>34,5 Minuten Wartezeit</a:t>
            </a:r>
          </a:p>
          <a:p>
            <a:pPr lvl="1"/>
            <a:r>
              <a:rPr lang="de-DE" dirty="0"/>
              <a:t>Puffer: z.B. </a:t>
            </a:r>
            <a:r>
              <a:rPr lang="de-DE" dirty="0" err="1"/>
              <a:t>Besucher:innen</a:t>
            </a:r>
            <a:r>
              <a:rPr lang="de-DE" dirty="0"/>
              <a:t>, die früher oder später als das Ende der Veranstaltung das Gelände verlassen</a:t>
            </a:r>
          </a:p>
          <a:p>
            <a:r>
              <a:rPr lang="de-DE" dirty="0"/>
              <a:t>Simulation soll helfen, solche Engpässe zu identifizieren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49BF54-B730-6530-7A16-BD717AA31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607E2-CD44-BC41-F7C3-AF420CE2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Szenario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b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Interaktive Bewegungs- und Verkehrsströme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11D161-7A9F-9CBE-78E9-4C8FEA1D8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Multimodale Bewegungen (Auto, Bus, Fahrrad, Fußgänger) beim Verlassen der Arena</a:t>
            </a:r>
          </a:p>
          <a:p>
            <a:r>
              <a:rPr lang="de-DE" dirty="0"/>
              <a:t>Agenten bewegen sich zu Parkplätzen, Bushaltestellen, Fahrradparkplatz – interaktive Beobachtung möglich</a:t>
            </a:r>
          </a:p>
          <a:p>
            <a:r>
              <a:rPr lang="de-DE" dirty="0"/>
              <a:t>Agenten verlassen früher die Arena, um dem Verkehr zu entkommen oder bleiben länger auf dem Gelände (z.B.: Socializing, Essen &amp; Trinken, Merchandise)</a:t>
            </a:r>
          </a:p>
          <a:p>
            <a:r>
              <a:rPr lang="de-DE" dirty="0"/>
              <a:t>Ziel: Beobachtung und Identifikation von Engpässen durch unterschiedliche Transportmittel</a:t>
            </a:r>
          </a:p>
          <a:p>
            <a:pPr lvl="1"/>
            <a:r>
              <a:rPr lang="de-DE" dirty="0"/>
              <a:t>Engpässe entstehen hauptsächlich für Autos und Busse</a:t>
            </a:r>
          </a:p>
          <a:p>
            <a:pPr lvl="1"/>
            <a:r>
              <a:rPr lang="de-DE" dirty="0"/>
              <a:t>Wenn Zeit reicht: Menschen überqueren Straßen </a:t>
            </a:r>
            <a:r>
              <a:rPr lang="de-DE" dirty="0">
                <a:sym typeface="Wingdings" pitchFamily="2" charset="2"/>
              </a:rPr>
              <a:t> Autos müssen warten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C76694-3797-5B1A-A1B1-A36D6806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4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A7E92-8DD0-45E6-DB8C-D527E1B9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Meilenstein: </a:t>
            </a:r>
            <a:br>
              <a:rPr lang="de-DE" dirty="0"/>
            </a:br>
            <a:r>
              <a:rPr lang="de-DE" dirty="0"/>
              <a:t>Grundlegende 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BC6BAF-161C-A804-7410-E808B4D3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3489" cy="4351338"/>
          </a:xfrm>
        </p:spPr>
        <p:txBody>
          <a:bodyPr/>
          <a:lstStyle/>
          <a:p>
            <a:r>
              <a:rPr lang="de-DE" dirty="0"/>
              <a:t>Darstellung des Geländes und Umgebung der Barclays Arena</a:t>
            </a:r>
          </a:p>
          <a:p>
            <a:r>
              <a:rPr lang="de-DE" dirty="0"/>
              <a:t>Sichtbare Agentenbewegungen auf Straßen und Gehwegen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62DA49-F6A8-EEEF-93F6-2B0E2B4A9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6" name="Grafik 5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B68E5E14-05C6-0DE4-72E9-379887DB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024" y="1825625"/>
            <a:ext cx="5957683" cy="42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6893B-A2AC-BFB1-A14A-652CAAF3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Meilenstein: </a:t>
            </a:r>
            <a:br>
              <a:rPr lang="de-DE" dirty="0"/>
            </a:br>
            <a:r>
              <a:rPr lang="de-DE" dirty="0"/>
              <a:t>Grundlegende Simulation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03DEDD-3A53-595A-C3DE-3C46C1D3F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  <p:pic>
        <p:nvPicPr>
          <p:cNvPr id="7" name="Grafik 6" descr="Ein Bild, das Karte, Text, Atlas, Plan enthält.&#10;&#10;Automatisch generierte Beschreibung">
            <a:extLst>
              <a:ext uri="{FF2B5EF4-FFF2-40B4-BE49-F238E27FC236}">
                <a16:creationId xmlns:a16="http://schemas.microsoft.com/office/drawing/2014/main" id="{035279E0-72C2-7422-DB32-8E47065C1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57" y="1836063"/>
            <a:ext cx="9525485" cy="44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9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FC22AC-E566-21F6-9108-102A2F00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Nächster Meilenstein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71E45-9D0D-91BD-47B4-96AA6786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Fokus auf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exemplarische Multimodalität mit ÖPNV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Einführung einer </a:t>
            </a:r>
            <a:r>
              <a:rPr lang="de-DE" b="1" i="0" u="none" strike="noStrike" dirty="0">
                <a:solidFill>
                  <a:srgbClr val="000000"/>
                </a:solidFill>
                <a:effectLst/>
              </a:rPr>
              <a:t>Visitor-Klasse</a:t>
            </a:r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 </a:t>
            </a: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Ziel: </a:t>
            </a:r>
            <a:r>
              <a:rPr lang="de-DE" dirty="0"/>
              <a:t>Verhaltensmuster und erste Bewegungen von ÖPNV-Nutzern nach Konzertende</a:t>
            </a: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/>
            <a:r>
              <a:rPr lang="de-DE" b="0" i="0" u="none" strike="noStrike" dirty="0">
                <a:solidFill>
                  <a:srgbClr val="000000"/>
                </a:solidFill>
                <a:effectLst/>
              </a:rPr>
              <a:t>Grundlage für Erweiterung auf weitere Transportmittel und Besuchertypen im nächsten Meilenstein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4B7057-B422-E8C4-E99B-E5F6ECE4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7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B53C-5354-CE3E-8436-39FC1937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4790F-28D6-4304-70C6-5448C841D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Verkehrssimulation nach Großveranstaltungen </a:t>
            </a:r>
            <a:b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de-DE" sz="3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Barclays Arena Hamburg (SOHH) –</a:t>
            </a:r>
            <a:r>
              <a:rPr lang="de-DE" sz="3600" b="1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388F02-3E8F-3522-B06E-70EB66FC5772}"/>
              </a:ext>
            </a:extLst>
          </p:cNvPr>
          <p:cNvSpPr txBox="1"/>
          <p:nvPr/>
        </p:nvSpPr>
        <p:spPr>
          <a:xfrm>
            <a:off x="2941065" y="4535308"/>
            <a:ext cx="630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 &amp; Geoinformatik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WiSe24/25</a:t>
            </a: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Betreuer: Prof. Dr. Thomas Clemen</a:t>
            </a:r>
          </a:p>
          <a:p>
            <a:pPr algn="ctr">
              <a:lnSpc>
                <a:spcPct val="100000"/>
              </a:lnSpc>
            </a:pPr>
            <a:r>
              <a:rPr lang="de-D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chschule für Angewandte Wissenschaften (HAW) Hamburg</a:t>
            </a:r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657F99-97A0-3D10-F522-63E7F5085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53" y="219750"/>
            <a:ext cx="2799250" cy="7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4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-webkit-standard</vt:lpstr>
      <vt:lpstr>Wingdings</vt:lpstr>
      <vt:lpstr>Office</vt:lpstr>
      <vt:lpstr>Verkehrssimulation nach Großveranstaltungen  – Barclays Arena Hamburg (SOHH) – </vt:lpstr>
      <vt:lpstr>Projektziel und Motivation</vt:lpstr>
      <vt:lpstr>Barclays Arena und Parkplätze</vt:lpstr>
      <vt:lpstr>Grobe Schätzung der Wartezeit</vt:lpstr>
      <vt:lpstr>Szenario:  Interaktive Bewegungs- und Verkehrsströme</vt:lpstr>
      <vt:lpstr>Erster Meilenstein:  Grundlegende Simulation</vt:lpstr>
      <vt:lpstr>Erster Meilenstein:  Grundlegende Simulation</vt:lpstr>
      <vt:lpstr>Nächster Meilenstein</vt:lpstr>
      <vt:lpstr>Verkehrssimulation nach Großveranstaltungen  – Barclays Arena Hamburg (SOHH) – </vt:lpstr>
      <vt:lpstr>Erster Meilenstein – Recap </vt:lpstr>
      <vt:lpstr>Geplant bis heute (2. Meilenstein)</vt:lpstr>
      <vt:lpstr>Aktueller Stand</vt:lpstr>
      <vt:lpstr>Einführung einer Visitor-Klasse</vt:lpstr>
      <vt:lpstr>Relevante Buslinien für den Verkehr</vt:lpstr>
      <vt:lpstr>S-Bahn Stellingen</vt:lpstr>
      <vt:lpstr>Wie bewegen sich die Agents?</vt:lpstr>
      <vt:lpstr>Vorgezogen vom 3. Meilenstein</vt:lpstr>
      <vt:lpstr>Aktuelle Simulation</vt:lpstr>
      <vt:lpstr>Schwierigkeiten &amp; Probleme</vt:lpstr>
      <vt:lpstr>Nächster Meilenstein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2024-11-25T08:00:25Z</dcterms:created>
  <dcterms:modified xsi:type="dcterms:W3CDTF">2024-11-25T08:01:11Z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2024-11-25T08:00:43Z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2c6cac8d-ab61-47b3-8209-4df2e46aefbc</vt:lpwstr>
  </property>
  <property fmtid="{D5CDD505-2E9C-101B-9397-08002B2CF9AE}" pid="7" name="MSIP_Label_defa4170-0d19-0005-0004-bc88714345d2_ActionId">
    <vt:lpwstr>e4e79a41-fea8-4fd7-a1bc-2e6b310f4ad6</vt:lpwstr>
  </property>
  <property fmtid="{D5CDD505-2E9C-101B-9397-08002B2CF9AE}" pid="8" name="MSIP_Label_defa4170-0d19-0005-0004-bc88714345d2_ContentBits">
    <vt:lpwstr>0</vt:lpwstr>
  </property>
</Properties>
</file>